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1530" r:id="rId2"/>
    <p:sldId id="1538" r:id="rId3"/>
    <p:sldId id="1544" r:id="rId4"/>
    <p:sldId id="1543" r:id="rId5"/>
    <p:sldId id="1532" r:id="rId6"/>
    <p:sldId id="1540" r:id="rId7"/>
    <p:sldId id="1541" r:id="rId8"/>
    <p:sldId id="1542" r:id="rId9"/>
    <p:sldId id="1539" r:id="rId1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12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2">
          <p15:clr>
            <a:srgbClr val="A4A3A4"/>
          </p15:clr>
        </p15:guide>
        <p15:guide id="2" pos="29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99"/>
    <a:srgbClr val="A50021"/>
    <a:srgbClr val="0066FF"/>
    <a:srgbClr val="0033CC"/>
    <a:srgbClr val="FF9966"/>
    <a:srgbClr val="F8F8F8"/>
    <a:srgbClr val="FFCC99"/>
    <a:srgbClr val="FF505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2563" autoAdjust="0"/>
  </p:normalViewPr>
  <p:slideViewPr>
    <p:cSldViewPr snapToGrid="0" snapToObjects="1">
      <p:cViewPr varScale="1">
        <p:scale>
          <a:sx n="84" d="100"/>
          <a:sy n="84" d="100"/>
        </p:scale>
        <p:origin x="1182" y="78"/>
      </p:cViewPr>
      <p:guideLst>
        <p:guide orient="horz" pos="2312"/>
        <p:guide pos="2896"/>
      </p:guideLst>
    </p:cSldViewPr>
  </p:slideViewPr>
  <p:outlineViewPr>
    <p:cViewPr>
      <p:scale>
        <a:sx n="75" d="100"/>
        <a:sy n="75" d="100"/>
      </p:scale>
      <p:origin x="0" y="12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3252" y="426"/>
      </p:cViewPr>
      <p:guideLst>
        <p:guide orient="horz" pos="2152"/>
        <p:guide pos="29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39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3" tIns="0" rIns="18983" bIns="0" numCol="1" anchor="t" anchorCtr="0" compatLnSpc="1">
            <a:prstTxWarp prst="textNoShape">
              <a:avLst/>
            </a:prstTxWarp>
          </a:bodyPr>
          <a:lstStyle>
            <a:lvl1pPr defTabSz="758825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3" tIns="0" rIns="18983" bIns="0" numCol="1" anchor="t" anchorCtr="0" compatLnSpc="1">
            <a:prstTxWarp prst="textNoShape">
              <a:avLst/>
            </a:prstTxWarp>
          </a:bodyPr>
          <a:lstStyle>
            <a:lvl1pPr algn="r" defTabSz="758825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52475"/>
            <a:ext cx="4946650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911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4" rIns="91751" bIns="45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313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3" tIns="0" rIns="18983" bIns="0" numCol="1" anchor="b" anchorCtr="0" compatLnSpc="1">
            <a:prstTxWarp prst="textNoShape">
              <a:avLst/>
            </a:prstTxWarp>
          </a:bodyPr>
          <a:lstStyle>
            <a:lvl1pPr defTabSz="758825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13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3" tIns="0" rIns="18983" bIns="0" numCol="1" anchor="b" anchorCtr="0" compatLnSpc="1">
            <a:prstTxWarp prst="textNoShape">
              <a:avLst/>
            </a:prstTxWarp>
          </a:bodyPr>
          <a:lstStyle>
            <a:lvl1pPr algn="r" defTabSz="758825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fld id="{440E06F2-75B7-4C7A-9466-45312DF75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925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6974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326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7669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06F2-75B7-4C7A-9466-45312DF75A2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15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06F2-75B7-4C7A-9466-45312DF75A2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91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06F2-75B7-4C7A-9466-45312DF75A2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3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E06F2-75B7-4C7A-9466-45312DF75A2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72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6312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27E9-EC30-43E4-9C5E-F3152EDE67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25239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4850-ADD2-4EA5-ACCD-8494267B77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994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971E-3F47-4670-B7E1-9C7FB0F18A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77390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8265-846B-47CB-9BE7-F3C46B6C34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41455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64FD-F3B8-4D4A-826F-150AB9E02A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87521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067C-9C42-4F98-960A-A8DA9AD20A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67136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548D-322C-4746-AB2B-E8DD03BF7F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26449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D092-A88F-4593-A376-1B4F7081E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49226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9E1B-3E84-466A-9C57-FF7E1CE8B1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60962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6D3B-9D7A-4950-8655-9CB7A6F333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6239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6D9A-72E4-4712-86AC-331ED5D554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00307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04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3D83797E-CB64-41B5-AC79-ECE15847DE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7302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3600" i="1" dirty="0">
                <a:solidFill>
                  <a:schemeClr val="bg1"/>
                </a:solidFill>
              </a:rPr>
              <a:t>ARMA  DEI  CARABINIERI</a:t>
            </a:r>
          </a:p>
        </p:txBody>
      </p:sp>
      <p:pic>
        <p:nvPicPr>
          <p:cNvPr id="2052" name="Picture 1028" descr="N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B4494"/>
              </a:clrFrom>
              <a:clrTo>
                <a:srgbClr val="2B4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354138"/>
            <a:ext cx="19939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F8EC4AD-03AA-46E7-8C2F-EF03529235BA}"/>
              </a:ext>
            </a:extLst>
          </p:cNvPr>
          <p:cNvSpPr txBox="1">
            <a:spLocks/>
          </p:cNvSpPr>
          <p:nvPr/>
        </p:nvSpPr>
        <p:spPr>
          <a:xfrm>
            <a:off x="899592" y="5453257"/>
            <a:ext cx="7560840" cy="1267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800" i="1" dirty="0">
                <a:solidFill>
                  <a:srgbClr val="002060"/>
                </a:solidFill>
                <a:latin typeface="Book Antiqua" pitchFamily="18" charset="0"/>
                <a:ea typeface="+mn-ea"/>
                <a:cs typeface="Arial" pitchFamily="34" charset="0"/>
              </a:rPr>
              <a:t>Progetto cani </a:t>
            </a:r>
            <a:r>
              <a:rPr lang="it-IT" sz="3800" i="1" dirty="0" err="1">
                <a:solidFill>
                  <a:srgbClr val="002060"/>
                </a:solidFill>
                <a:latin typeface="Book Antiqua" pitchFamily="18" charset="0"/>
                <a:ea typeface="+mn-ea"/>
                <a:cs typeface="Arial" pitchFamily="34" charset="0"/>
              </a:rPr>
              <a:t>antiCovid</a:t>
            </a:r>
            <a:endParaRPr lang="it-IT" sz="3800" b="0" i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851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73025"/>
            <a:ext cx="909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sz="3600" i="1" dirty="0">
              <a:solidFill>
                <a:schemeClr val="bg1"/>
              </a:solidFill>
            </a:endParaRPr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id="{F97CDB71-D6F1-49FD-935A-80036487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63713B52-D4E6-44D7-9503-49CDA66A29E2}"/>
              </a:ext>
            </a:extLst>
          </p:cNvPr>
          <p:cNvSpPr txBox="1">
            <a:spLocks/>
          </p:cNvSpPr>
          <p:nvPr/>
        </p:nvSpPr>
        <p:spPr>
          <a:xfrm>
            <a:off x="151039" y="3647994"/>
            <a:ext cx="8832941" cy="2295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20 aprile 2021:</a:t>
            </a:r>
          </a:p>
          <a:p>
            <a:pPr marL="0" indent="0" algn="just">
              <a:buNone/>
            </a:pP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Università degli Studi di Milano e Arma dei Carabinieri sottoscrivono un </a:t>
            </a:r>
            <a:r>
              <a:rPr lang="it-IT" sz="2000" i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protocollo di collaborazione</a:t>
            </a: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per l’impiego di cani del Centro Cinofili Carabinieri di Firenze in uno studio pilota.</a:t>
            </a:r>
          </a:p>
          <a:p>
            <a:pPr marL="0" indent="0" algn="just">
              <a:buNone/>
            </a:pPr>
            <a:endParaRPr lang="it-IT" sz="1600" i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La </a:t>
            </a:r>
            <a:r>
              <a:rPr lang="it-IT" sz="2000" i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fase esecutiva </a:t>
            </a: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del progetto è affidata alla Direzione dell’U.O.C. Microbiologia, Virologia Clinica e Diagnostica delle </a:t>
            </a:r>
            <a:r>
              <a:rPr lang="it-IT" sz="2000" i="1" dirty="0" err="1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Bioemergenze</a:t>
            </a:r>
            <a:r>
              <a:rPr lang="it-IT" sz="20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, all’Ufficiale Veterinario del Comando Interregionale Carabinieri “Pastrengo” e alle singole unità cinofile.</a:t>
            </a:r>
          </a:p>
          <a:p>
            <a:pPr marL="0" indent="0" algn="just">
              <a:buFontTx/>
              <a:buNone/>
            </a:pPr>
            <a:endParaRPr lang="it-IT" sz="2000" i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7ACCD34-D118-44BE-A3C3-3D05A08B0122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Protocollo di collaborazione</a:t>
            </a:r>
          </a:p>
        </p:txBody>
      </p:sp>
      <p:pic>
        <p:nvPicPr>
          <p:cNvPr id="21" name="Picture 1028" descr="Nic">
            <a:extLst>
              <a:ext uri="{FF2B5EF4-FFF2-40B4-BE49-F238E27FC236}">
                <a16:creationId xmlns:a16="http://schemas.microsoft.com/office/drawing/2014/main" id="{22A3E33C-0761-4812-85C3-A52AF5DE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B4494"/>
              </a:clrFrom>
              <a:clrTo>
                <a:srgbClr val="2B4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1" y="1450504"/>
            <a:ext cx="1223009" cy="221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o Università">
            <a:extLst>
              <a:ext uri="{FF2B5EF4-FFF2-40B4-BE49-F238E27FC236}">
                <a16:creationId xmlns:a16="http://schemas.microsoft.com/office/drawing/2014/main" id="{A20AF5F5-6081-43C8-A4CD-36D8FF1C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69" y="1546555"/>
            <a:ext cx="3562053" cy="76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 ASST Sacco verticale RGB small">
            <a:extLst>
              <a:ext uri="{FF2B5EF4-FFF2-40B4-BE49-F238E27FC236}">
                <a16:creationId xmlns:a16="http://schemas.microsoft.com/office/drawing/2014/main" id="{7F091DAC-474C-4C5A-860A-7D970F5E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79" y="2327981"/>
            <a:ext cx="2141370" cy="12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73025"/>
            <a:ext cx="909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sz="3600" i="1" dirty="0">
              <a:solidFill>
                <a:schemeClr val="bg1"/>
              </a:solidFill>
            </a:endParaRPr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id="{F97CDB71-D6F1-49FD-935A-80036487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63713B52-D4E6-44D7-9503-49CDA66A29E2}"/>
              </a:ext>
            </a:extLst>
          </p:cNvPr>
          <p:cNvSpPr txBox="1">
            <a:spLocks/>
          </p:cNvSpPr>
          <p:nvPr/>
        </p:nvSpPr>
        <p:spPr>
          <a:xfrm>
            <a:off x="0" y="2139234"/>
            <a:ext cx="9143999" cy="22956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sz="36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Utilizzare le sviluppate capacità olfattive dei cani del Centro Carabinieri Cinofili per individuare le persone affette da COVID 19.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7ACCD34-D118-44BE-A3C3-3D05A08B0122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Finalità del Progetto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B6F9F3-C0AE-42D6-A149-7B93B2265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4484235"/>
            <a:ext cx="3449955" cy="22981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B7B8E9-E714-4107-B51C-61BF97E3A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" y="4486802"/>
            <a:ext cx="3449955" cy="2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73025"/>
            <a:ext cx="909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sz="3600" i="1" dirty="0">
              <a:solidFill>
                <a:schemeClr val="bg1"/>
              </a:solidFill>
            </a:endParaRPr>
          </a:p>
        </p:txBody>
      </p:sp>
      <p:pic>
        <p:nvPicPr>
          <p:cNvPr id="14" name="Immagine 2">
            <a:extLst>
              <a:ext uri="{FF2B5EF4-FFF2-40B4-BE49-F238E27FC236}">
                <a16:creationId xmlns:a16="http://schemas.microsoft.com/office/drawing/2014/main" id="{F97CDB71-D6F1-49FD-935A-80036487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63713B52-D4E6-44D7-9503-49CDA66A29E2}"/>
              </a:ext>
            </a:extLst>
          </p:cNvPr>
          <p:cNvSpPr txBox="1">
            <a:spLocks/>
          </p:cNvSpPr>
          <p:nvPr/>
        </p:nvSpPr>
        <p:spPr>
          <a:xfrm>
            <a:off x="151039" y="1510584"/>
            <a:ext cx="5198201" cy="4743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it-IT" sz="35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Lavoro sinergico dell’unità cinofila </a:t>
            </a:r>
            <a:r>
              <a:rPr lang="it-IT" sz="25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(conduttore + cane)</a:t>
            </a:r>
          </a:p>
          <a:p>
            <a:pPr marL="0" indent="0" algn="just">
              <a:buFontTx/>
              <a:buNone/>
            </a:pPr>
            <a:endParaRPr lang="it-IT" sz="3600" i="1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just">
              <a:buFontTx/>
              <a:buNone/>
            </a:pPr>
            <a:r>
              <a:rPr lang="it-IT" sz="3500" i="1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Sviluppo attività addestrativa in 3 fasi presso ambienti del Polo Universitario e dell’Ospedale «L. Sacco»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54C12D-25A7-4680-8196-B057AA940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56" y="1645920"/>
            <a:ext cx="3408894" cy="4608114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D7ACCD34-D118-44BE-A3C3-3D05A08B0122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Modalità esecutive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E2B59F2-4165-43AE-9ADF-9257032D4129}"/>
              </a:ext>
            </a:extLst>
          </p:cNvPr>
          <p:cNvSpPr/>
          <p:nvPr/>
        </p:nvSpPr>
        <p:spPr>
          <a:xfrm>
            <a:off x="6355501" y="6254034"/>
            <a:ext cx="2111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latin typeface="Book Antiqua" pitchFamily="18" charset="0"/>
              </a:rPr>
              <a:t>(«Max» con il proprio conduttore)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532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ella a 5 punte 13"/>
          <p:cNvSpPr/>
          <p:nvPr/>
        </p:nvSpPr>
        <p:spPr bwMode="auto">
          <a:xfrm>
            <a:off x="5110430" y="34798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6" name="Stella a 5 punte 15"/>
          <p:cNvSpPr/>
          <p:nvPr/>
        </p:nvSpPr>
        <p:spPr bwMode="auto">
          <a:xfrm>
            <a:off x="5437455" y="3189288"/>
            <a:ext cx="144463" cy="144462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7" name="Stella a 5 punte 16"/>
          <p:cNvSpPr/>
          <p:nvPr/>
        </p:nvSpPr>
        <p:spPr bwMode="auto">
          <a:xfrm>
            <a:off x="6196280" y="39751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50" name="Rectangle 6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/>
            <a:endParaRPr lang="it-IT" altLang="it-IT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" name="Immagin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B0081159-F68D-4B8B-B80F-A857FE0E8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" y="1412775"/>
            <a:ext cx="3256856" cy="5322181"/>
          </a:xfrm>
          <a:prstGeom prst="rect">
            <a:avLst/>
          </a:prstGeom>
        </p:spPr>
      </p:pic>
      <p:sp>
        <p:nvSpPr>
          <p:cNvPr id="49" name="Segnaposto contenuto 13">
            <a:extLst>
              <a:ext uri="{FF2B5EF4-FFF2-40B4-BE49-F238E27FC236}">
                <a16:creationId xmlns:a16="http://schemas.microsoft.com/office/drawing/2014/main" id="{016F52EC-61DF-433F-AA8B-1E1C0788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01" y="3767346"/>
            <a:ext cx="3686242" cy="31683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Al cane è stato insegnato a sedersi davanti alla provetta contenente la garza  con odore proveniente da paziente positivo al Covid-19.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25DC005F-4C22-4E46-AFBE-A3298DABDC87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Prima</a:t>
            </a:r>
            <a:r>
              <a:rPr lang="it-IT" sz="3600" b="1" kern="0" dirty="0">
                <a:solidFill>
                  <a:srgbClr val="FF0000"/>
                </a:solidFill>
              </a:rPr>
              <a:t> </a:t>
            </a:r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Fase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CFC674-6202-415D-97D7-A860800BD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72" y="3863341"/>
            <a:ext cx="2075260" cy="2767012"/>
          </a:xfrm>
          <a:prstGeom prst="rect">
            <a:avLst/>
          </a:prstGeom>
        </p:spPr>
      </p:pic>
      <p:sp>
        <p:nvSpPr>
          <p:cNvPr id="53" name="Segnaposto contenuto 13">
            <a:extLst>
              <a:ext uri="{FF2B5EF4-FFF2-40B4-BE49-F238E27FC236}">
                <a16:creationId xmlns:a16="http://schemas.microsoft.com/office/drawing/2014/main" id="{A75DE5C0-3BF8-478E-BBAB-F5C5EFCEAB5B}"/>
              </a:ext>
            </a:extLst>
          </p:cNvPr>
          <p:cNvSpPr txBox="1">
            <a:spLocks/>
          </p:cNvSpPr>
          <p:nvPr/>
        </p:nvSpPr>
        <p:spPr bwMode="auto">
          <a:xfrm>
            <a:off x="3311001" y="1290846"/>
            <a:ext cx="5775849" cy="23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it-IT" sz="28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I cani sono stati addestrati a lavorare su una linea di campioni costituiti da provette di plastica contenenti garze impregnate di sudore. </a:t>
            </a:r>
          </a:p>
        </p:txBody>
      </p:sp>
    </p:spTree>
    <p:extLst>
      <p:ext uri="{BB962C8B-B14F-4D97-AF65-F5344CB8AC3E}">
        <p14:creationId xmlns:p14="http://schemas.microsoft.com/office/powerpoint/2010/main" val="1833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ella a 5 punte 13"/>
          <p:cNvSpPr/>
          <p:nvPr/>
        </p:nvSpPr>
        <p:spPr bwMode="auto">
          <a:xfrm>
            <a:off x="5110430" y="34798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6" name="Stella a 5 punte 15"/>
          <p:cNvSpPr/>
          <p:nvPr/>
        </p:nvSpPr>
        <p:spPr bwMode="auto">
          <a:xfrm>
            <a:off x="5437455" y="3189288"/>
            <a:ext cx="144463" cy="144462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7" name="Stella a 5 punte 16"/>
          <p:cNvSpPr/>
          <p:nvPr/>
        </p:nvSpPr>
        <p:spPr bwMode="auto">
          <a:xfrm>
            <a:off x="6196280" y="39751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50" name="Rectangle 6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/>
            <a:endParaRPr lang="it-IT" altLang="it-IT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" name="Immagin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Segnaposto contenuto 13">
            <a:extLst>
              <a:ext uri="{FF2B5EF4-FFF2-40B4-BE49-F238E27FC236}">
                <a16:creationId xmlns:a16="http://schemas.microsoft.com/office/drawing/2014/main" id="{016F52EC-61DF-433F-AA8B-1E1C0788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63090"/>
            <a:ext cx="5909309" cy="48956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Acquisizione dell’imprinting olfattivo e discriminazione di altri odori presenti nel campione, escludendoli dalla “memoria olfattiva” del cane </a:t>
            </a:r>
            <a:r>
              <a:rPr lang="it-IT" sz="20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(ad esempio la plastica del contenitore sterile, i dispositivi di protezione individuale del personale sanitario e il materiale di cui era composta la stessa garza).  </a:t>
            </a:r>
          </a:p>
        </p:txBody>
      </p:sp>
      <p:sp>
        <p:nvSpPr>
          <p:cNvPr id="52" name="Titolo 1">
            <a:extLst>
              <a:ext uri="{FF2B5EF4-FFF2-40B4-BE49-F238E27FC236}">
                <a16:creationId xmlns:a16="http://schemas.microsoft.com/office/drawing/2014/main" id="{25DC005F-4C22-4E46-AFBE-A3298DABDC87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Seconda</a:t>
            </a:r>
            <a:r>
              <a:rPr lang="it-IT" sz="3600" b="1" kern="0" dirty="0">
                <a:solidFill>
                  <a:srgbClr val="FF0000"/>
                </a:solidFill>
              </a:rPr>
              <a:t> </a:t>
            </a:r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Fase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503E261-0AA5-447F-81C4-6311A49EC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4" y="1686418"/>
            <a:ext cx="2509346" cy="39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ella a 5 punte 13"/>
          <p:cNvSpPr/>
          <p:nvPr/>
        </p:nvSpPr>
        <p:spPr bwMode="auto">
          <a:xfrm>
            <a:off x="5110430" y="34798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6" name="Stella a 5 punte 15"/>
          <p:cNvSpPr/>
          <p:nvPr/>
        </p:nvSpPr>
        <p:spPr bwMode="auto">
          <a:xfrm>
            <a:off x="5437455" y="3189288"/>
            <a:ext cx="144463" cy="144462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7" name="Stella a 5 punte 16"/>
          <p:cNvSpPr/>
          <p:nvPr/>
        </p:nvSpPr>
        <p:spPr bwMode="auto">
          <a:xfrm>
            <a:off x="6196280" y="39751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50" name="Rectangle 6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/>
            <a:endParaRPr lang="it-IT" altLang="it-IT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" name="Immagin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olo 1">
            <a:extLst>
              <a:ext uri="{FF2B5EF4-FFF2-40B4-BE49-F238E27FC236}">
                <a16:creationId xmlns:a16="http://schemas.microsoft.com/office/drawing/2014/main" id="{25DC005F-4C22-4E46-AFBE-A3298DABDC87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Seconda</a:t>
            </a:r>
            <a:r>
              <a:rPr lang="it-IT" sz="3600" b="1" kern="0" dirty="0">
                <a:solidFill>
                  <a:srgbClr val="FF0000"/>
                </a:solidFill>
              </a:rPr>
              <a:t> </a:t>
            </a:r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Fase - statistiche</a:t>
            </a:r>
          </a:p>
        </p:txBody>
      </p:sp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A3D971ED-985E-480D-99A7-E4D08CCE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3967" y="1556792"/>
            <a:ext cx="4763303" cy="51411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A2B223-6DD4-4DE8-9D56-3B1209F73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" y="1439055"/>
            <a:ext cx="3204009" cy="222639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C8221F5-0E13-405D-BE0F-951611BFF521}"/>
              </a:ext>
            </a:extLst>
          </p:cNvPr>
          <p:cNvSpPr/>
          <p:nvPr/>
        </p:nvSpPr>
        <p:spPr>
          <a:xfrm>
            <a:off x="1032676" y="3605443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>
                <a:latin typeface="Book Antiqua" pitchFamily="18" charset="0"/>
              </a:rPr>
              <a:t>(«Berla»)</a:t>
            </a:r>
            <a:endParaRPr lang="it-IT" sz="12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A6E871D-579E-4AD1-B004-5AD78E7FA0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0" y="3825569"/>
            <a:ext cx="2457350" cy="2831187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2A3339F0-31ED-412C-A516-7C9C4BD50582}"/>
              </a:ext>
            </a:extLst>
          </p:cNvPr>
          <p:cNvSpPr/>
          <p:nvPr/>
        </p:nvSpPr>
        <p:spPr>
          <a:xfrm>
            <a:off x="2495201" y="6610052"/>
            <a:ext cx="823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latin typeface="Book Antiqua" pitchFamily="18" charset="0"/>
              </a:rPr>
              <a:t>(«Max»)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523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ella a 5 punte 13"/>
          <p:cNvSpPr/>
          <p:nvPr/>
        </p:nvSpPr>
        <p:spPr bwMode="auto">
          <a:xfrm>
            <a:off x="5110430" y="34798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6" name="Stella a 5 punte 15"/>
          <p:cNvSpPr/>
          <p:nvPr/>
        </p:nvSpPr>
        <p:spPr bwMode="auto">
          <a:xfrm>
            <a:off x="5437455" y="3189288"/>
            <a:ext cx="144463" cy="144462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17" name="Stella a 5 punte 16"/>
          <p:cNvSpPr/>
          <p:nvPr/>
        </p:nvSpPr>
        <p:spPr bwMode="auto">
          <a:xfrm>
            <a:off x="6196280" y="3975100"/>
            <a:ext cx="144463" cy="144463"/>
          </a:xfrm>
          <a:prstGeom prst="star5">
            <a:avLst/>
          </a:prstGeom>
          <a:noFill/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  <a:cs typeface="+mn-cs"/>
            </a:endParaRPr>
          </a:p>
        </p:txBody>
      </p:sp>
      <p:sp>
        <p:nvSpPr>
          <p:cNvPr id="50" name="Rectangle 69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/>
          <a:lstStyle/>
          <a:p>
            <a:pPr eaLnBrk="1" hangingPunct="1"/>
            <a:endParaRPr lang="it-IT" altLang="it-IT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" name="Immagin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" y="123044"/>
            <a:ext cx="1146665" cy="9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olo 1">
            <a:extLst>
              <a:ext uri="{FF2B5EF4-FFF2-40B4-BE49-F238E27FC236}">
                <a16:creationId xmlns:a16="http://schemas.microsoft.com/office/drawing/2014/main" id="{25DC005F-4C22-4E46-AFBE-A3298DABDC87}"/>
              </a:ext>
            </a:extLst>
          </p:cNvPr>
          <p:cNvSpPr txBox="1">
            <a:spLocks/>
          </p:cNvSpPr>
          <p:nvPr/>
        </p:nvSpPr>
        <p:spPr bwMode="auto">
          <a:xfrm>
            <a:off x="0" y="913294"/>
            <a:ext cx="9144000" cy="4787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Terza</a:t>
            </a:r>
            <a:r>
              <a:rPr lang="it-IT" sz="3600" b="1" kern="0" dirty="0">
                <a:solidFill>
                  <a:srgbClr val="FF0000"/>
                </a:solidFill>
              </a:rPr>
              <a:t> </a:t>
            </a:r>
            <a:r>
              <a:rPr lang="it-IT" sz="3600" i="1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Fase</a:t>
            </a:r>
          </a:p>
        </p:txBody>
      </p:sp>
      <p:sp>
        <p:nvSpPr>
          <p:cNvPr id="15" name="Segnaposto contenuto 13">
            <a:extLst>
              <a:ext uri="{FF2B5EF4-FFF2-40B4-BE49-F238E27FC236}">
                <a16:creationId xmlns:a16="http://schemas.microsoft.com/office/drawing/2014/main" id="{08D42FC3-76FA-4B2E-9F78-76100456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719" y="1592215"/>
            <a:ext cx="5574111" cy="48256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2000" b="1" i="1" kern="12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4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Addestramento alla ricerca di individui positivi al Covid-19 presso l’</a:t>
            </a:r>
            <a:r>
              <a:rPr lang="it-IT" sz="2400" b="1" i="1" kern="1200" dirty="0" err="1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HuB</a:t>
            </a:r>
            <a:r>
              <a:rPr lang="it-IT" sz="24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tamponi dell’Ospedale “L. Sacco”, distinguendo le persone contagiate dal virus da quelle sane. </a:t>
            </a:r>
          </a:p>
          <a:p>
            <a:pPr marL="0" indent="0" algn="just">
              <a:buNone/>
            </a:pPr>
            <a:endParaRPr lang="it-IT" sz="2800" b="1" i="1" kern="12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000" b="1" i="1" kern="12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4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Superamento del mero contesto addestrativo simulato </a:t>
            </a:r>
            <a:r>
              <a:rPr lang="it-IT" sz="24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  <a:sym typeface="Wingdings" panose="05000000000000000000" pitchFamily="2" charset="2"/>
              </a:rPr>
              <a:t> potenziale</a:t>
            </a:r>
            <a:r>
              <a:rPr lang="it-IT" sz="2400" b="1" i="1" kern="1200" dirty="0">
                <a:solidFill>
                  <a:srgbClr val="002060"/>
                </a:solidFill>
                <a:latin typeface="Book Antiqua" pitchFamily="18" charset="0"/>
                <a:cs typeface="Arial" pitchFamily="34" charset="0"/>
              </a:rPr>
              <a:t> scenario reale.</a:t>
            </a:r>
          </a:p>
          <a:p>
            <a:pPr marL="0" indent="0" algn="just">
              <a:buNone/>
            </a:pPr>
            <a:endParaRPr lang="it-IT" sz="2200" b="1" i="1" kern="1200" dirty="0">
              <a:solidFill>
                <a:srgbClr val="002060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4BEB8B9-2132-459C-8157-8CBCAF7EE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" y="1583214"/>
            <a:ext cx="3122391" cy="2558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F9A31E7-6000-45FD-BE8D-5387F9485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" y="4332843"/>
            <a:ext cx="3122391" cy="23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28" descr="N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B4494"/>
              </a:clrFrom>
              <a:clrTo>
                <a:srgbClr val="2B4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468438"/>
            <a:ext cx="19939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726E789-ABA6-45E3-AA4B-1D1FBBD0072D}"/>
              </a:ext>
            </a:extLst>
          </p:cNvPr>
          <p:cNvSpPr txBox="1">
            <a:spLocks/>
          </p:cNvSpPr>
          <p:nvPr/>
        </p:nvSpPr>
        <p:spPr>
          <a:xfrm>
            <a:off x="0" y="5453257"/>
            <a:ext cx="9144000" cy="1267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800" i="1" dirty="0">
                <a:solidFill>
                  <a:srgbClr val="002060"/>
                </a:solidFill>
                <a:latin typeface="Book Antiqua" pitchFamily="18" charset="0"/>
                <a:ea typeface="+mn-ea"/>
                <a:cs typeface="Arial" pitchFamily="34" charset="0"/>
              </a:rPr>
              <a:t>Fine</a:t>
            </a:r>
            <a:endParaRPr lang="it-IT" sz="3800" b="0" i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Sfondo lastrine</Template>
  <TotalTime>34267</TotalTime>
  <Words>293</Words>
  <Application>Microsoft Office PowerPoint</Application>
  <PresentationFormat>Presentazione su schermo (4:3)</PresentationFormat>
  <Paragraphs>33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Times New Roman</vt:lpstr>
      <vt:lpstr>Wingdings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Comando Generale Carabinieri</dc:creator>
  <cp:lastModifiedBy>De Alescandris Paolo (Magg.)</cp:lastModifiedBy>
  <cp:revision>3064</cp:revision>
  <cp:lastPrinted>2019-10-08T16:47:52Z</cp:lastPrinted>
  <dcterms:created xsi:type="dcterms:W3CDTF">1996-04-28T06:46:32Z</dcterms:created>
  <dcterms:modified xsi:type="dcterms:W3CDTF">2021-11-30T17:12:30Z</dcterms:modified>
</cp:coreProperties>
</file>